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36"/>
  </p:notesMasterIdLst>
  <p:sldIdLst>
    <p:sldId id="256" r:id="rId2"/>
    <p:sldId id="257" r:id="rId3"/>
    <p:sldId id="1169" r:id="rId4"/>
    <p:sldId id="1171" r:id="rId5"/>
    <p:sldId id="1174" r:id="rId6"/>
    <p:sldId id="1175" r:id="rId7"/>
    <p:sldId id="1176" r:id="rId8"/>
    <p:sldId id="1177" r:id="rId9"/>
    <p:sldId id="1178" r:id="rId10"/>
    <p:sldId id="1179" r:id="rId11"/>
    <p:sldId id="1180" r:id="rId12"/>
    <p:sldId id="1181" r:id="rId13"/>
    <p:sldId id="1182" r:id="rId14"/>
    <p:sldId id="1183" r:id="rId15"/>
    <p:sldId id="1184" r:id="rId16"/>
    <p:sldId id="1185" r:id="rId17"/>
    <p:sldId id="1186" r:id="rId18"/>
    <p:sldId id="1188" r:id="rId19"/>
    <p:sldId id="1189" r:id="rId20"/>
    <p:sldId id="1190" r:id="rId21"/>
    <p:sldId id="1191" r:id="rId22"/>
    <p:sldId id="295" r:id="rId23"/>
    <p:sldId id="299" r:id="rId24"/>
    <p:sldId id="1193" r:id="rId25"/>
    <p:sldId id="1194" r:id="rId26"/>
    <p:sldId id="1196" r:id="rId27"/>
    <p:sldId id="1195" r:id="rId28"/>
    <p:sldId id="1197" r:id="rId29"/>
    <p:sldId id="1198" r:id="rId30"/>
    <p:sldId id="1192" r:id="rId31"/>
    <p:sldId id="1199" r:id="rId32"/>
    <p:sldId id="1200" r:id="rId33"/>
    <p:sldId id="1202" r:id="rId34"/>
    <p:sldId id="266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000000"/>
          </p15:clr>
        </p15:guide>
        <p15:guide id="4" pos="385">
          <p15:clr>
            <a:srgbClr val="000000"/>
          </p15:clr>
        </p15:guide>
        <p15:guide id="5" pos="657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90C769-8BD2-42D8-88E8-F87A97329609}">
  <a:tblStyle styleId="{CF90C769-8BD2-42D8-88E8-F87A9732960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68" y="114"/>
      </p:cViewPr>
      <p:guideLst>
        <p:guide orient="horz" pos="2160"/>
        <p:guide pos="2880"/>
        <p:guide pos="204"/>
        <p:guide pos="385"/>
        <p:guide pos="6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33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저작권" preserve="1">
  <p:cSld name="1_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9933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창의 설계</a:t>
            </a:r>
            <a:endParaRPr sz="1800" b="1" i="0" u="none" strike="noStrike" cap="none">
              <a:solidFill>
                <a:srgbClr val="9933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609600" y="1700213"/>
            <a:ext cx="7991475" cy="151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강의교안의 저작권은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박현석, 김연정, 김연우, 지현진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한빛아카데미㈜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있습니다.</a:t>
            </a:r>
            <a:r>
              <a:rPr lang="ko-KR" sz="1400" b="0" i="0" u="none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자료를 무단으로 전제하거나 배포할 경우 저작권법 136조에 의거하여 벌금에 처할 수 있고 </a:t>
            </a:r>
            <a:b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병과(倂科)할 수도 있습니다.</a:t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 cap="flat" cmpd="sng">
            <a:solidFill>
              <a:srgbClr val="EE77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9779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2280" y="5993974"/>
            <a:ext cx="1440283" cy="25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72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369827" y="3573016"/>
            <a:ext cx="2053333" cy="1366653"/>
            <a:chOff x="369827" y="5314828"/>
            <a:chExt cx="1862833" cy="1239860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/>
            </a:blip>
            <a:srcRect r="37757" b="31491"/>
            <a:stretch/>
          </p:blipFill>
          <p:spPr>
            <a:xfrm>
              <a:off x="369827" y="5314828"/>
              <a:ext cx="1862833" cy="483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/>
            </a:blip>
            <a:srcRect l="64279" b="36883"/>
            <a:stretch/>
          </p:blipFill>
          <p:spPr>
            <a:xfrm>
              <a:off x="388619" y="5787268"/>
              <a:ext cx="1069027" cy="44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 rotWithShape="1">
            <a:blip r:embed="rId3">
              <a:alphaModFix/>
            </a:blip>
            <a:srcRect t="68509" r="44122"/>
            <a:stretch/>
          </p:blipFill>
          <p:spPr>
            <a:xfrm>
              <a:off x="369827" y="6332220"/>
              <a:ext cx="1672333" cy="222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3"/>
          <p:cNvSpPr/>
          <p:nvPr/>
        </p:nvSpPr>
        <p:spPr>
          <a:xfrm>
            <a:off x="3491880" y="5157192"/>
            <a:ext cx="533010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스토리보드와 와이어프레임</a:t>
            </a:r>
            <a:endParaRPr sz="44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236164" y="5694347"/>
            <a:ext cx="24569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 dirty="0" err="1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</a:t>
            </a:r>
            <a:r>
              <a:rPr lang="ko-KR" sz="2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 sz="4800" b="1" i="0" u="none" strike="noStrike" cap="none" dirty="0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1" y="296038"/>
            <a:ext cx="8371494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userDrawn="1">
  <p:cSld name="2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317625"/>
          </a:xfrm>
        </p:spPr>
        <p:txBody>
          <a:bodyPr/>
          <a:lstStyle>
            <a:lvl1pPr marL="355600" indent="-355600">
              <a:lnSpc>
                <a:spcPct val="150000"/>
              </a:lnSpc>
              <a:buClr>
                <a:schemeClr val="accent1"/>
              </a:buClr>
              <a:buSzPct val="100000"/>
              <a:buFont typeface="Malgun Gothic" panose="020B0503020000020004" pitchFamily="50" charset="-127"/>
              <a:buChar char="■"/>
              <a:defRPr sz="2000" b="1"/>
            </a:lvl1pPr>
            <a:lvl2pPr marL="533400" indent="-17780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/>
            </a:lvl2pPr>
            <a:lvl3pPr>
              <a:defRPr sz="1600"/>
            </a:lvl3pPr>
            <a:lvl4pPr>
              <a:defRPr sz="1400"/>
            </a:lvl4pPr>
            <a:lvl5pPr marL="723900" indent="-165100">
              <a:lnSpc>
                <a:spcPct val="100000"/>
              </a:lnSpc>
              <a:tabLst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1334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25470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96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chemeClr val="accent5">
              <a:lumMod val="60000"/>
              <a:lumOff val="40000"/>
              <a:alpha val="29803"/>
            </a:scheme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25470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26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52320" y="6430523"/>
            <a:ext cx="1417043" cy="2484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3855472" y="2454920"/>
            <a:ext cx="2736303" cy="132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i="0" u="none" strike="noStrike" cap="none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8000" b="1" i="0" u="none" strike="noStrike" cap="none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1723"/>
            <a:ext cx="1979712" cy="687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40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49" r:id="rId2"/>
    <p:sldLayoutId id="2147483670" r:id="rId3"/>
    <p:sldLayoutId id="2147483676" r:id="rId4"/>
    <p:sldLayoutId id="2147483675" r:id="rId5"/>
    <p:sldLayoutId id="214748365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software4everyone/30098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afe.naver.com/software4everyone/1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스토리보드 개념 알기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656943"/>
          </a:xfrm>
        </p:spPr>
        <p:txBody>
          <a:bodyPr/>
          <a:lstStyle/>
          <a:p>
            <a:pPr lvl="1"/>
            <a:r>
              <a:rPr lang="ko-KR" altLang="en-US" dirty="0"/>
              <a:t>스토리보드 활용하기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CE255E-0B24-7C41-ABE7-F3F32AD9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80" y="1369780"/>
            <a:ext cx="7864100" cy="42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0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스토리보드 개념 알기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B863E5-6E9D-1396-A129-410C61B8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3112480"/>
            <a:ext cx="6566154" cy="11841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D3BBAD-930D-8E4F-5275-1999BA32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94" y="1240705"/>
            <a:ext cx="6571488" cy="11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6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14.2 </a:t>
            </a:r>
            <a:r>
              <a:rPr lang="ko-KR" altLang="en-US" dirty="0"/>
              <a:t>와이어프레임 개념 알기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325301"/>
          </a:xfrm>
        </p:spPr>
        <p:txBody>
          <a:bodyPr/>
          <a:lstStyle/>
          <a:p>
            <a:r>
              <a:rPr lang="ko-KR" altLang="en-US" dirty="0"/>
              <a:t>와이어프레임</a:t>
            </a:r>
            <a:r>
              <a:rPr lang="en-US" altLang="ko-KR" dirty="0"/>
              <a:t>(Wireframe)?</a:t>
            </a:r>
          </a:p>
          <a:p>
            <a:pPr lvl="1"/>
            <a:r>
              <a:rPr lang="ko-KR" altLang="en-US" dirty="0"/>
              <a:t>세부적인 화면 구조를 결정하며</a:t>
            </a:r>
            <a:r>
              <a:rPr lang="en-US" altLang="ko-KR" dirty="0"/>
              <a:t>, </a:t>
            </a:r>
            <a:r>
              <a:rPr lang="ko-KR" altLang="en-US" dirty="0"/>
              <a:t>화면 설계에 가장 기초가 되는 작업으로</a:t>
            </a:r>
            <a:r>
              <a:rPr lang="en-US" altLang="ko-KR" dirty="0"/>
              <a:t>, </a:t>
            </a:r>
            <a:r>
              <a:rPr lang="ko-KR" altLang="en-US" dirty="0"/>
              <a:t>정보 배치에 대한 전체적인 레이아웃 구상을 의미함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14-5]</a:t>
            </a:r>
            <a:r>
              <a:rPr lang="ko-KR" altLang="en-US" dirty="0"/>
              <a:t>와 같이 화면 배치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,</a:t>
            </a:r>
            <a:r>
              <a:rPr lang="ko-KR" altLang="en-US" dirty="0"/>
              <a:t>정보 구조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입력 창과 같은 인터페이스 요소들을 간단한 선으로 단순화하여 요약한 스케치</a:t>
            </a:r>
            <a:endParaRPr lang="en-US" altLang="ko-KR" dirty="0"/>
          </a:p>
          <a:p>
            <a:pPr lvl="1"/>
            <a:r>
              <a:rPr lang="ko-KR" altLang="en-US" dirty="0"/>
              <a:t>손으로 직접 그리거나 파워포인트와 같은 문서 툴로 제작함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3AD52-9A16-71FE-DCEF-F0BC3728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87" y="3053257"/>
            <a:ext cx="7658541" cy="36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6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14.2 </a:t>
            </a:r>
            <a:r>
              <a:rPr lang="ko-KR" altLang="en-US" dirty="0"/>
              <a:t>와이어프레임 개념 알기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32530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주로 세부 내용과 상세 기능이 포함된 스토리보드를 작성하기 전</a:t>
            </a:r>
            <a:r>
              <a:rPr lang="en-US" altLang="ko-KR" dirty="0"/>
              <a:t>, </a:t>
            </a:r>
            <a:r>
              <a:rPr lang="ko-KR" altLang="en-US" dirty="0"/>
              <a:t>짧은 시간 동안 대략적인 화면 구조와 각 페이지 간의 연결 구조 등을 빠르게 파악할 때 사용함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와이어프레임을 작성할 때는 콘텐츠의 세부 내용과 </a:t>
            </a:r>
            <a:r>
              <a:rPr lang="ko-KR" altLang="en-US" dirty="0" err="1"/>
              <a:t>디자인적인</a:t>
            </a:r>
            <a:r>
              <a:rPr lang="ko-KR" altLang="en-US" dirty="0"/>
              <a:t> 요소는 배제하고</a:t>
            </a:r>
            <a:r>
              <a:rPr lang="en-US" altLang="ko-KR" dirty="0"/>
              <a:t>, </a:t>
            </a:r>
            <a:r>
              <a:rPr lang="ko-KR" altLang="en-US" dirty="0"/>
              <a:t>레이아웃과 내비게이션 시스템과 주요 인터페이스 위주로만 구성하여 전체 구조를 확인할 수 있도록 간략하게 작성하는 것이 좋음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디자인 컨셉이나 고객의 요구사항</a:t>
            </a:r>
            <a:r>
              <a:rPr lang="en-US" altLang="ko-KR" dirty="0"/>
              <a:t>, </a:t>
            </a:r>
            <a:r>
              <a:rPr lang="ko-KR" altLang="en-US" dirty="0"/>
              <a:t>콘텐츠의 기능 요소들을 모두 파악해서 전략적으로 설계해야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와이어프레임이 잘 갖추어져 있으면 디자이너와 퍼블리셔</a:t>
            </a:r>
            <a:r>
              <a:rPr lang="en-US" altLang="ko-KR" dirty="0"/>
              <a:t>, </a:t>
            </a:r>
            <a:r>
              <a:rPr lang="ko-KR" altLang="en-US" dirty="0"/>
              <a:t>개발자</a:t>
            </a:r>
            <a:r>
              <a:rPr lang="en-US" altLang="ko-KR" dirty="0"/>
              <a:t>, </a:t>
            </a:r>
            <a:r>
              <a:rPr lang="ko-KR" altLang="en-US" dirty="0"/>
              <a:t>클라이언트가 서로 원활히 소통할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030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14.2 </a:t>
            </a:r>
            <a:r>
              <a:rPr lang="ko-KR" altLang="en-US" dirty="0"/>
              <a:t>와이어프레임 개념 알기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325301"/>
          </a:xfrm>
        </p:spPr>
        <p:txBody>
          <a:bodyPr/>
          <a:lstStyle/>
          <a:p>
            <a:r>
              <a:rPr lang="ko-KR" altLang="en-US" dirty="0"/>
              <a:t>와이어프레임 사용 예시 </a:t>
            </a:r>
            <a:r>
              <a:rPr lang="en-US" altLang="ko-KR" dirty="0"/>
              <a:t>: &lt;</a:t>
            </a:r>
            <a:r>
              <a:rPr lang="en-US" altLang="ko-KR" sz="1800" i="0" u="none" strike="noStrike" baseline="0" dirty="0">
                <a:latin typeface="HelveticaNeue-Roman"/>
              </a:rPr>
              <a:t>1</a:t>
            </a:r>
            <a:r>
              <a:rPr lang="ko-KR" altLang="en-US" sz="1800" i="0" u="none" strike="noStrike" baseline="0" dirty="0">
                <a:latin typeface="YDVYGOStd13"/>
              </a:rPr>
              <a:t>일 </a:t>
            </a:r>
            <a:r>
              <a:rPr lang="en-US" altLang="ko-KR" sz="1800" i="0" u="none" strike="noStrike" baseline="0" dirty="0">
                <a:latin typeface="HelveticaNeue-Roman"/>
              </a:rPr>
              <a:t>1</a:t>
            </a:r>
            <a:r>
              <a:rPr lang="ko-KR" altLang="en-US" sz="1800" i="0" u="none" strike="noStrike" baseline="0" dirty="0">
                <a:latin typeface="YDVYGOStd13"/>
              </a:rPr>
              <a:t>단어장</a:t>
            </a:r>
            <a:r>
              <a:rPr lang="en-US" altLang="ko-KR" sz="1800" i="0" u="none" strike="noStrike" baseline="0" dirty="0">
                <a:latin typeface="YDVYGOStd13"/>
              </a:rPr>
              <a:t>&gt; </a:t>
            </a:r>
            <a:r>
              <a:rPr lang="ko-KR" altLang="en-US" sz="1800" i="0" u="none" strike="noStrike" baseline="0" dirty="0" err="1">
                <a:latin typeface="YDVYGOStd13"/>
              </a:rPr>
              <a:t>모바일앱</a:t>
            </a:r>
            <a:r>
              <a:rPr lang="ko-KR" altLang="en-US" sz="1800" i="0" u="none" strike="noStrike" baseline="0" dirty="0">
                <a:latin typeface="YDVYGOStd13"/>
              </a:rPr>
              <a:t> ① 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EADA7B-6E99-9603-38A5-8B5EB0B7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1" y="1478534"/>
            <a:ext cx="7335158" cy="47662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B04A9-586E-3C53-2C03-E1FF86E5EDE8}"/>
              </a:ext>
            </a:extLst>
          </p:cNvPr>
          <p:cNvGrpSpPr/>
          <p:nvPr/>
        </p:nvGrpSpPr>
        <p:grpSpPr>
          <a:xfrm>
            <a:off x="8118761" y="995903"/>
            <a:ext cx="733139" cy="246221"/>
            <a:chOff x="8118761" y="995903"/>
            <a:chExt cx="733139" cy="246221"/>
          </a:xfrm>
        </p:grpSpPr>
        <p:sp>
          <p:nvSpPr>
            <p:cNvPr id="8" name="TextBox 7">
              <a:hlinkClick r:id="rId3"/>
              <a:extLst>
                <a:ext uri="{FF2B5EF4-FFF2-40B4-BE49-F238E27FC236}">
                  <a16:creationId xmlns:a16="http://schemas.microsoft.com/office/drawing/2014/main" id="{DF2F1172-1C7D-E2A8-EC46-76C956D0C049}"/>
                </a:ext>
              </a:extLst>
            </p:cNvPr>
            <p:cNvSpPr txBox="1"/>
            <p:nvPr/>
          </p:nvSpPr>
          <p:spPr>
            <a:xfrm>
              <a:off x="8118761" y="995903"/>
              <a:ext cx="733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>
                  <a:solidFill>
                    <a:schemeClr val="accent1"/>
                  </a:solidFill>
                  <a:latin typeface="+mn-ea"/>
                  <a:ea typeface="+mn-ea"/>
                </a:rPr>
                <a:t>ㄷ동영상</a:t>
              </a:r>
              <a:endParaRPr lang="ko-KR" altLang="en-US" sz="10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C6B228-D644-9BF5-9986-9FE67D69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8762" y="1064048"/>
              <a:ext cx="230913" cy="146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938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14.2 </a:t>
            </a:r>
            <a:r>
              <a:rPr lang="ko-KR" altLang="en-US" dirty="0"/>
              <a:t>와이어프레임 개념 알기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41A9D2-3094-345A-FD21-EF3456CC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255939"/>
            <a:ext cx="7040880" cy="50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8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14.2 </a:t>
            </a:r>
            <a:r>
              <a:rPr lang="ko-KR" altLang="en-US" dirty="0"/>
              <a:t>와이어프레임 개념 알기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325301"/>
          </a:xfrm>
        </p:spPr>
        <p:txBody>
          <a:bodyPr/>
          <a:lstStyle/>
          <a:p>
            <a:r>
              <a:rPr lang="ko-KR" altLang="en-US" dirty="0"/>
              <a:t>와이어프레임 사용 예시 </a:t>
            </a:r>
            <a:r>
              <a:rPr lang="en-US" altLang="ko-KR" dirty="0"/>
              <a:t>: &lt;</a:t>
            </a:r>
            <a:r>
              <a:rPr lang="en-US" altLang="ko-KR" sz="1800" i="0" u="none" strike="noStrike" baseline="0" dirty="0">
                <a:latin typeface="HelveticaNeue-Roman"/>
              </a:rPr>
              <a:t>1</a:t>
            </a:r>
            <a:r>
              <a:rPr lang="ko-KR" altLang="en-US" sz="1800" i="0" u="none" strike="noStrike" baseline="0" dirty="0">
                <a:latin typeface="YDVYGOStd13"/>
              </a:rPr>
              <a:t>일 </a:t>
            </a:r>
            <a:r>
              <a:rPr lang="en-US" altLang="ko-KR" sz="1800" i="0" u="none" strike="noStrike" baseline="0" dirty="0">
                <a:latin typeface="HelveticaNeue-Roman"/>
              </a:rPr>
              <a:t>1</a:t>
            </a:r>
            <a:r>
              <a:rPr lang="ko-KR" altLang="en-US" sz="1800" i="0" u="none" strike="noStrike" baseline="0" dirty="0">
                <a:latin typeface="YDVYGOStd13"/>
              </a:rPr>
              <a:t>단어장</a:t>
            </a:r>
            <a:r>
              <a:rPr lang="en-US" altLang="ko-KR" sz="1800" i="0" u="none" strike="noStrike" baseline="0" dirty="0">
                <a:latin typeface="YDVYGOStd13"/>
              </a:rPr>
              <a:t>&gt; </a:t>
            </a:r>
            <a:r>
              <a:rPr lang="ko-KR" altLang="en-US" sz="1800" i="0" u="none" strike="noStrike" baseline="0" dirty="0" err="1">
                <a:latin typeface="YDVYGOStd13"/>
              </a:rPr>
              <a:t>모바일앱</a:t>
            </a:r>
            <a:r>
              <a:rPr lang="ko-KR" altLang="en-US" sz="1800" i="0" u="none" strike="noStrike" baseline="0" dirty="0">
                <a:latin typeface="YDVYGOStd13"/>
              </a:rPr>
              <a:t> ②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FFF67-AFDB-5CC4-BD1F-320010A67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69"/>
          <a:stretch/>
        </p:blipFill>
        <p:spPr>
          <a:xfrm>
            <a:off x="1016093" y="1555079"/>
            <a:ext cx="6832507" cy="43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5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14.2 </a:t>
            </a:r>
            <a:r>
              <a:rPr lang="ko-KR" altLang="en-US" dirty="0"/>
              <a:t>와이어프레임 개념 알기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FD8C64-C8D1-9D44-BF7A-A9FDA551A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24"/>
          <a:stretch/>
        </p:blipFill>
        <p:spPr>
          <a:xfrm>
            <a:off x="933459" y="1204684"/>
            <a:ext cx="7136484" cy="49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325301"/>
          </a:xfrm>
        </p:spPr>
        <p:txBody>
          <a:bodyPr/>
          <a:lstStyle/>
          <a:p>
            <a:r>
              <a:rPr lang="ko-KR" altLang="en-US" sz="1800" i="0" u="none" strike="noStrike" baseline="0" dirty="0">
                <a:latin typeface="YDVYGOStd13"/>
              </a:rPr>
              <a:t>비주얼 패러다임에서 제공하는 다양한 와이어프레임 템플릿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BF516D-599D-7552-B0E9-154B576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559469"/>
            <a:ext cx="7264400" cy="40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7FC285-D220-65DA-08D1-A81207017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91" y="1198611"/>
            <a:ext cx="5312909" cy="44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325301"/>
          </a:xfrm>
        </p:spPr>
        <p:txBody>
          <a:bodyPr/>
          <a:lstStyle/>
          <a:p>
            <a:r>
              <a:rPr lang="ko-KR" altLang="en-US" sz="1800" i="0" u="none" strike="noStrike" baseline="0" dirty="0">
                <a:latin typeface="YDVYGOStd13"/>
              </a:rPr>
              <a:t>비주얼 패러다임에서 제공하는 상태개념 </a:t>
            </a:r>
            <a:endParaRPr lang="en-US" altLang="ko-KR" sz="1800" dirty="0">
              <a:latin typeface="YDVYGOStd13"/>
            </a:endParaRPr>
          </a:p>
          <a:p>
            <a:pPr lvl="1"/>
            <a:r>
              <a:rPr lang="ko-KR" altLang="en-US" sz="1600" b="0" i="0" u="none" strike="noStrike" baseline="0" dirty="0">
                <a:latin typeface="YDVYMjOStd12"/>
              </a:rPr>
              <a:t>와이어프레임의 자식을 생성하여 자신의 복제를 만들 수 있음</a:t>
            </a:r>
            <a:endParaRPr lang="en-US" altLang="ko-KR" sz="1600" b="0" i="0" u="none" strike="noStrike" baseline="0" dirty="0">
              <a:latin typeface="YDVYMjOStd12"/>
            </a:endParaRPr>
          </a:p>
          <a:p>
            <a:pPr lvl="1"/>
            <a:r>
              <a:rPr lang="ko-KR" altLang="en-US" dirty="0"/>
              <a:t>상태</a:t>
            </a:r>
            <a:r>
              <a:rPr lang="en-US" altLang="ko-KR" dirty="0"/>
              <a:t>(State)</a:t>
            </a:r>
            <a:r>
              <a:rPr lang="ko-KR" altLang="en-US" dirty="0"/>
              <a:t>들 간의 변화를 통일하여 시간을 절약할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13CF06-7B19-E1D5-7C55-58C90B41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25" y="2186485"/>
            <a:ext cx="6431318" cy="392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4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325301"/>
          </a:xfrm>
        </p:spPr>
        <p:txBody>
          <a:bodyPr/>
          <a:lstStyle/>
          <a:p>
            <a:r>
              <a:rPr lang="ko-KR" altLang="en-US" sz="1800" i="0" u="none" strike="noStrike" baseline="0" dirty="0">
                <a:latin typeface="YDVYGOStd13"/>
              </a:rPr>
              <a:t>비주얼 패러다임에서 직접 그려보기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815CBE-DAE1-4C1D-4E52-36510453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20" y="1436800"/>
            <a:ext cx="6150459" cy="467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4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495300" y="1279771"/>
            <a:ext cx="8356600" cy="7796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5600" indent="-355600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01. </a:t>
            </a:r>
            <a:r>
              <a:rPr lang="ko-KR" altLang="en-US" dirty="0"/>
              <a:t>비주얼 패러다임의 사이트에 접속한 후 </a:t>
            </a:r>
            <a:r>
              <a:rPr lang="en-US" altLang="ko-KR" dirty="0"/>
              <a:t>[Get Started For Free] </a:t>
            </a:r>
            <a:r>
              <a:rPr lang="ko-KR" altLang="en-US" dirty="0"/>
              <a:t>버튼을 선택하여 프로젝트로 접근한다</a:t>
            </a:r>
            <a:r>
              <a:rPr lang="en-US" altLang="ko-KR" dirty="0"/>
              <a:t>.</a:t>
            </a:r>
            <a:endParaRPr lang="en-US" altLang="ko-KR" sz="1400" dirty="0"/>
          </a:p>
        </p:txBody>
      </p:sp>
      <p:sp>
        <p:nvSpPr>
          <p:cNvPr id="9" name="Google Shape;31;p4"/>
          <p:cNvSpPr txBox="1">
            <a:spLocks/>
          </p:cNvSpPr>
          <p:nvPr/>
        </p:nvSpPr>
        <p:spPr>
          <a:xfrm>
            <a:off x="495300" y="985648"/>
            <a:ext cx="1557494" cy="2941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1600" dirty="0"/>
              <a:t>실습 따라 하기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" y="1279771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27930" y="6224955"/>
            <a:ext cx="973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14-11]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60160F-F67D-7861-E442-E6F58DE64E10}"/>
              </a:ext>
            </a:extLst>
          </p:cNvPr>
          <p:cNvGrpSpPr/>
          <p:nvPr/>
        </p:nvGrpSpPr>
        <p:grpSpPr>
          <a:xfrm>
            <a:off x="8118761" y="995903"/>
            <a:ext cx="733139" cy="246221"/>
            <a:chOff x="8118761" y="995903"/>
            <a:chExt cx="733139" cy="246221"/>
          </a:xfrm>
        </p:grpSpPr>
        <p:sp>
          <p:nvSpPr>
            <p:cNvPr id="14" name="TextBox 13">
              <a:hlinkClick r:id="rId2"/>
            </p:cNvPr>
            <p:cNvSpPr txBox="1"/>
            <p:nvPr/>
          </p:nvSpPr>
          <p:spPr>
            <a:xfrm>
              <a:off x="8118761" y="995903"/>
              <a:ext cx="733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>
                  <a:solidFill>
                    <a:schemeClr val="accent1"/>
                  </a:solidFill>
                  <a:latin typeface="+mn-ea"/>
                  <a:ea typeface="+mn-ea"/>
                </a:rPr>
                <a:t>ㄷ동영상</a:t>
              </a:r>
              <a:endParaRPr lang="ko-KR" altLang="en-US" sz="10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8762" y="1064048"/>
              <a:ext cx="230913" cy="14638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F9B733C-C5C9-67D2-B2BA-1856AEEF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9" y="2128750"/>
            <a:ext cx="7166261" cy="39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75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17187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02. </a:t>
            </a:r>
            <a:r>
              <a:rPr lang="ko-KR" altLang="en-US" dirty="0"/>
              <a:t>오른쪽 상단의 검색창에서 “</a:t>
            </a:r>
            <a:r>
              <a:rPr lang="en-US" altLang="ko-KR" dirty="0"/>
              <a:t>wireframe”</a:t>
            </a:r>
            <a:r>
              <a:rPr lang="ko-KR" altLang="en-US" dirty="0"/>
              <a:t>을 검색한 후 ‘</a:t>
            </a:r>
            <a:r>
              <a:rPr lang="en-US" altLang="ko-KR" dirty="0"/>
              <a:t>Atlassian Wireframe’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738335" y="5349544"/>
            <a:ext cx="99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14-12]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88995A-4B50-3732-5F9A-5516B9822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36" y="1620922"/>
            <a:ext cx="7785100" cy="36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42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17187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03.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14-13]</a:t>
            </a:r>
            <a:r>
              <a:rPr lang="ko-KR" altLang="en-US" dirty="0"/>
              <a:t>과 같이</a:t>
            </a:r>
            <a:r>
              <a:rPr lang="en-US" altLang="ko-KR" dirty="0"/>
              <a:t>, </a:t>
            </a:r>
            <a:r>
              <a:rPr lang="ko-KR" altLang="en-US" dirty="0"/>
              <a:t>왼쪽 패널에는 다이어그램 도구들이 모여 있고</a:t>
            </a:r>
            <a:r>
              <a:rPr lang="en-US" altLang="ko-KR" dirty="0"/>
              <a:t>, </a:t>
            </a:r>
            <a:r>
              <a:rPr lang="ko-KR" altLang="en-US" dirty="0"/>
              <a:t>오른쪽 패널에는 작업 영역이 있다</a:t>
            </a:r>
            <a:r>
              <a:rPr lang="en-US" altLang="ko-KR" dirty="0"/>
              <a:t>. </a:t>
            </a:r>
            <a:r>
              <a:rPr lang="ko-KR" altLang="en-US" dirty="0"/>
              <a:t>왼쪽에 있는 요소를 클릭하거나 </a:t>
            </a:r>
            <a:r>
              <a:rPr lang="ko-KR" altLang="en-US" dirty="0" err="1"/>
              <a:t>드래그하여</a:t>
            </a:r>
            <a:r>
              <a:rPr lang="ko-KR" altLang="en-US" dirty="0"/>
              <a:t> 작업 영역으로 불러올 수 있다</a:t>
            </a:r>
            <a:r>
              <a:rPr lang="en-US" altLang="ko-KR" dirty="0"/>
              <a:t>.</a:t>
            </a:r>
          </a:p>
          <a:p>
            <a:pPr marL="533400" indent="-266700" defTabSz="179388"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①</a:t>
            </a:r>
            <a:r>
              <a:rPr lang="en-US" altLang="ko-KR" dirty="0"/>
              <a:t> </a:t>
            </a:r>
            <a:r>
              <a:rPr lang="ko-KR" altLang="en-US" dirty="0"/>
              <a:t>다이어그램 도구들 위에 마우스 포인터가 인식되면 오른쪽 큰 화면에 미리보기가 나온다</a:t>
            </a:r>
            <a:r>
              <a:rPr lang="en-US" altLang="ko-KR" dirty="0"/>
              <a:t>. </a:t>
            </a:r>
          </a:p>
          <a:p>
            <a:pPr marL="533400" indent="-266700" defTabSz="179388"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②</a:t>
            </a:r>
            <a:r>
              <a:rPr lang="en-US" altLang="ko-KR" dirty="0"/>
              <a:t> </a:t>
            </a:r>
            <a:r>
              <a:rPr lang="ko-KR" altLang="en-US" dirty="0"/>
              <a:t>다이어그램을 선택하면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accent2"/>
                </a:solidFill>
              </a:rPr>
              <a:t>②</a:t>
            </a:r>
            <a:r>
              <a:rPr lang="ko-KR" altLang="en-US" dirty="0"/>
              <a:t>번의 그림과 같이 작업 영역에 배치된다</a:t>
            </a:r>
            <a:r>
              <a:rPr lang="en-US" altLang="ko-KR" dirty="0"/>
              <a:t>.</a:t>
            </a:r>
          </a:p>
          <a:p>
            <a:pPr marL="533400" indent="-266700" defTabSz="179388"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③</a:t>
            </a:r>
            <a:r>
              <a:rPr lang="en-US" altLang="ko-KR" dirty="0"/>
              <a:t> </a:t>
            </a:r>
            <a:r>
              <a:rPr lang="ko-KR" altLang="en-US" dirty="0"/>
              <a:t>작업 영역에 배치된 다이어그램은 마우스로 크기를 조절할 수 있다</a:t>
            </a:r>
            <a:r>
              <a:rPr lang="en-US" altLang="ko-KR" dirty="0"/>
              <a:t>. </a:t>
            </a:r>
            <a:r>
              <a:rPr lang="ko-KR" altLang="en-US" dirty="0"/>
              <a:t>또 서식을 변경하고 싶은 다이어그램이 있다면 </a:t>
            </a:r>
            <a:r>
              <a:rPr lang="en-US" altLang="ko-KR" dirty="0"/>
              <a:t>[Style] </a:t>
            </a:r>
            <a:r>
              <a:rPr lang="ko-KR" altLang="en-US" dirty="0"/>
              <a:t>패널에서 수정한다</a:t>
            </a:r>
            <a:r>
              <a:rPr lang="en-US" altLang="ko-KR" dirty="0"/>
              <a:t>.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42890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38925" y="5440348"/>
            <a:ext cx="99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14-13]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F14C1-291F-F3C0-2328-F3532E0D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03" y="1240110"/>
            <a:ext cx="7662423" cy="41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1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17187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04. </a:t>
            </a:r>
            <a:r>
              <a:rPr lang="en-US" altLang="ko-KR" dirty="0"/>
              <a:t>Atlassian </a:t>
            </a:r>
            <a:r>
              <a:rPr lang="ko-KR" altLang="en-US" dirty="0"/>
              <a:t>외에도 추가로 다른 모양의 요소들을 불러와서 와이어프레임을 작성할 수 있다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chemeClr val="accent2"/>
                </a:solidFill>
              </a:rPr>
              <a:t>①</a:t>
            </a:r>
            <a:r>
              <a:rPr lang="en-US" altLang="ko-KR" dirty="0"/>
              <a:t> </a:t>
            </a:r>
            <a:r>
              <a:rPr lang="ko-KR" altLang="en-US" dirty="0"/>
              <a:t>화면 하단의 </a:t>
            </a:r>
            <a:r>
              <a:rPr lang="en-US" altLang="ko-KR" dirty="0"/>
              <a:t>[+Shapes..]</a:t>
            </a:r>
            <a:r>
              <a:rPr lang="ko-KR" altLang="en-US" dirty="0"/>
              <a:t>를 눌러 </a:t>
            </a:r>
            <a:r>
              <a:rPr lang="ko-KR" altLang="en-US" b="1" dirty="0">
                <a:solidFill>
                  <a:schemeClr val="accent2"/>
                </a:solidFill>
              </a:rPr>
              <a:t>② </a:t>
            </a:r>
            <a:r>
              <a:rPr lang="ko-KR" altLang="en-US" dirty="0"/>
              <a:t>사용하고자 하는 요소들을 체크한 후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accent2"/>
                </a:solidFill>
              </a:rPr>
              <a:t>③</a:t>
            </a:r>
            <a:r>
              <a:rPr lang="en-US" altLang="ko-KR" dirty="0"/>
              <a:t> [Apply] </a:t>
            </a:r>
            <a:r>
              <a:rPr lang="ko-KR" altLang="en-US" dirty="0"/>
              <a:t>버튼을 클릭한다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702307" y="6139190"/>
            <a:ext cx="99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14-15]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1B9F5-E3C3-235C-CB61-B64D7D98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355157"/>
            <a:ext cx="6635758" cy="40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57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4746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05. </a:t>
            </a:r>
            <a:r>
              <a:rPr lang="ko-KR" altLang="en-US" dirty="0"/>
              <a:t>추가된 구성요소를 확인한 후 이를 수정해 보자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657598" y="5214986"/>
            <a:ext cx="99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14-14]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7910CB-D974-B166-61FE-218A14DA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643014"/>
            <a:ext cx="7708899" cy="357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와이어프레임 실습하기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74B7D4-65C3-F14B-1CC3-BA00FBDE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" y="1266293"/>
            <a:ext cx="704659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57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실습문제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C1292C-AE8A-F560-74DC-E20D37C9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22" y="1051630"/>
            <a:ext cx="7069455" cy="38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0" y="0"/>
            <a:ext cx="45275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목 차</a:t>
            </a:r>
            <a:endParaRPr dirty="0"/>
          </a:p>
        </p:txBody>
      </p:sp>
      <p:sp>
        <p:nvSpPr>
          <p:cNvPr id="76" name="Google Shape;76;p12"/>
          <p:cNvSpPr/>
          <p:nvPr/>
        </p:nvSpPr>
        <p:spPr>
          <a:xfrm>
            <a:off x="537882" y="1177132"/>
            <a:ext cx="918005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1446207" y="1124744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개념 알기</a:t>
            </a:r>
            <a:endParaRPr lang="ko-KR" altLang="en-US"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537882" y="2064802"/>
            <a:ext cx="918005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1446207" y="2012414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와이어프레임 개념 알기</a:t>
            </a:r>
            <a:endParaRPr lang="ko-KR" altLang="en-US"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76;p12">
            <a:extLst>
              <a:ext uri="{FF2B5EF4-FFF2-40B4-BE49-F238E27FC236}">
                <a16:creationId xmlns:a16="http://schemas.microsoft.com/office/drawing/2014/main" id="{0385D1A5-B0AE-5406-F1AE-238A087E2D3F}"/>
              </a:ext>
            </a:extLst>
          </p:cNvPr>
          <p:cNvSpPr/>
          <p:nvPr/>
        </p:nvSpPr>
        <p:spPr>
          <a:xfrm>
            <a:off x="537882" y="2930776"/>
            <a:ext cx="918005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77;p12">
            <a:extLst>
              <a:ext uri="{FF2B5EF4-FFF2-40B4-BE49-F238E27FC236}">
                <a16:creationId xmlns:a16="http://schemas.microsoft.com/office/drawing/2014/main" id="{6F92A71C-BF7A-41FB-4367-FB4A16BAE762}"/>
              </a:ext>
            </a:extLst>
          </p:cNvPr>
          <p:cNvSpPr/>
          <p:nvPr/>
        </p:nvSpPr>
        <p:spPr>
          <a:xfrm>
            <a:off x="1446207" y="2878388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와이어프레임 실습하기</a:t>
            </a:r>
            <a:endParaRPr lang="ko-KR" altLang="en-US"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58553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실습문제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85BED3-8F44-4F64-BD01-07648E07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" y="1039769"/>
            <a:ext cx="7075170" cy="3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실습문제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DA2F3-F66F-61FD-7E99-B3095E16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" y="1081033"/>
            <a:ext cx="706374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실습문제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BD43D-ED55-742F-F0AA-9D350447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22" y="1063556"/>
            <a:ext cx="706945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01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실습문제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D439F0-8072-5E71-7367-B89401A1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" y="5359359"/>
            <a:ext cx="7063740" cy="508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5F9C46-3F88-F5DD-6AB6-1C0F20985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039264"/>
            <a:ext cx="7063740" cy="33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6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 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z="1600" dirty="0"/>
              <a:t>웹</a:t>
            </a:r>
            <a:r>
              <a:rPr lang="en-US" altLang="ko-KR" sz="1600" dirty="0"/>
              <a:t>, </a:t>
            </a:r>
            <a:r>
              <a:rPr lang="ko-KR" altLang="en-US" sz="1600" dirty="0"/>
              <a:t>애플리케이션</a:t>
            </a:r>
            <a:r>
              <a:rPr lang="en-US" altLang="ko-KR" sz="1600" dirty="0"/>
              <a:t>, </a:t>
            </a:r>
            <a:r>
              <a:rPr lang="ko-KR" altLang="en-US" sz="1600" dirty="0"/>
              <a:t>시스템 등을 개발하려면 설계도가 필요하다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이</a:t>
            </a:r>
            <a:r>
              <a:rPr lang="en-US" altLang="ko-KR" sz="1600" dirty="0"/>
              <a:t> </a:t>
            </a:r>
            <a:r>
              <a:rPr lang="ko-KR" altLang="en-US" sz="1600" dirty="0"/>
              <a:t>장에서는 스토리보드로 아이디어를 시각화해 보고</a:t>
            </a:r>
            <a:r>
              <a:rPr lang="en-US" altLang="ko-KR" sz="1600" dirty="0"/>
              <a:t>, </a:t>
            </a:r>
            <a:r>
              <a:rPr lang="ko-KR" altLang="en-US" sz="1600" dirty="0"/>
              <a:t>와이어프레임으로 세부적인 화면 구조를 결정하여 화면 설계 배치에 대한 전체적인 레이아웃을 구상해 본다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91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14.1 </a:t>
            </a:r>
            <a:r>
              <a:rPr lang="ko-KR" altLang="en-US" dirty="0"/>
              <a:t>스토리보드 개념 알기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648700" cy="5325301"/>
          </a:xfrm>
        </p:spPr>
        <p:txBody>
          <a:bodyPr/>
          <a:lstStyle/>
          <a:p>
            <a:r>
              <a:rPr lang="ko-KR" altLang="en-US" dirty="0"/>
              <a:t>스토리보드</a:t>
            </a:r>
            <a:r>
              <a:rPr lang="en-US" altLang="ko-KR" dirty="0"/>
              <a:t>(Storyboard)</a:t>
            </a:r>
          </a:p>
          <a:p>
            <a:pPr lvl="1"/>
            <a:r>
              <a:rPr lang="ko-KR" altLang="en-US" dirty="0"/>
              <a:t>개념</a:t>
            </a:r>
            <a:endParaRPr lang="en-US" altLang="ko-KR" dirty="0"/>
          </a:p>
          <a:p>
            <a:pPr marL="801688" lvl="2" indent="-280988"/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 err="1"/>
              <a:t>드라마뿐</a:t>
            </a:r>
            <a:r>
              <a:rPr lang="ko-KR" altLang="en-US" dirty="0"/>
              <a:t> 아니라 우리가 사용하고 있는 웹사이트나 애플리케이션을 개발할 때 유용하게 사용하는 도구</a:t>
            </a:r>
            <a:endParaRPr lang="en-US" altLang="ko-KR" dirty="0"/>
          </a:p>
          <a:p>
            <a:pPr marL="801688" lvl="2" indent="-280988"/>
            <a:r>
              <a:rPr lang="ko-KR" altLang="en-US" dirty="0"/>
              <a:t>영상의 흐름을 설명하기 위한 문서로</a:t>
            </a:r>
            <a:r>
              <a:rPr lang="en-US" altLang="ko-KR" dirty="0"/>
              <a:t>, </a:t>
            </a:r>
            <a:r>
              <a:rPr lang="ko-KR" altLang="en-US" dirty="0"/>
              <a:t>시간의 흐름에 따라 시나리오</a:t>
            </a:r>
            <a:r>
              <a:rPr lang="en-US" altLang="ko-KR" dirty="0"/>
              <a:t>, </a:t>
            </a:r>
            <a:r>
              <a:rPr lang="ko-KR" altLang="en-US" dirty="0"/>
              <a:t>아이디어 등을 시각화한 것</a:t>
            </a:r>
            <a:endParaRPr lang="en-US" altLang="ko-KR" dirty="0"/>
          </a:p>
          <a:p>
            <a:pPr marL="801688" lvl="2" indent="-280988"/>
            <a:r>
              <a:rPr lang="ko-KR" altLang="en-US" dirty="0"/>
              <a:t>프로젝트 혹은 시나리오에서 진행되는 정책</a:t>
            </a:r>
            <a:r>
              <a:rPr lang="en-US" altLang="ko-KR" dirty="0"/>
              <a:t>, </a:t>
            </a:r>
            <a:r>
              <a:rPr lang="ko-KR" altLang="en-US" dirty="0"/>
              <a:t>프로세스</a:t>
            </a:r>
            <a:r>
              <a:rPr lang="en-US" altLang="ko-KR" dirty="0"/>
              <a:t>, </a:t>
            </a:r>
            <a:r>
              <a:rPr lang="ko-KR" altLang="en-US" dirty="0"/>
              <a:t>각 화면에 대한 정의와 구성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기능 등을 설계하고</a:t>
            </a:r>
            <a:r>
              <a:rPr lang="en-US" altLang="ko-KR" dirty="0"/>
              <a:t>, </a:t>
            </a:r>
            <a:r>
              <a:rPr lang="ko-KR" altLang="en-US" dirty="0"/>
              <a:t>정보 구조</a:t>
            </a:r>
            <a:r>
              <a:rPr lang="en-US" altLang="ko-KR" dirty="0"/>
              <a:t>, </a:t>
            </a:r>
            <a:r>
              <a:rPr lang="ko-KR" altLang="en-US" dirty="0"/>
              <a:t>서비스 흐름도</a:t>
            </a:r>
            <a:r>
              <a:rPr lang="en-US" altLang="ko-KR" dirty="0"/>
              <a:t>, </a:t>
            </a:r>
            <a:r>
              <a:rPr lang="ko-KR" altLang="en-US" dirty="0"/>
              <a:t>화면 설계 등을 나타냄</a:t>
            </a:r>
            <a:endParaRPr lang="en-US" altLang="ko-KR" dirty="0"/>
          </a:p>
          <a:p>
            <a:pPr lvl="1"/>
            <a:r>
              <a:rPr lang="ko-KR" altLang="en-US" dirty="0"/>
              <a:t>스토리보드의 목적</a:t>
            </a:r>
            <a:endParaRPr lang="en-US" altLang="ko-KR" dirty="0"/>
          </a:p>
          <a:p>
            <a:pPr marL="538163" lvl="1" indent="0">
              <a:buNone/>
            </a:pPr>
            <a:r>
              <a:rPr lang="ko-KR" altLang="en-US" sz="1600" dirty="0"/>
              <a:t>❶ 애플리케이션에 필요한 기능 조각들 간 관계의 설계하기</a:t>
            </a:r>
          </a:p>
          <a:p>
            <a:pPr marL="801688" lvl="1" indent="-263525">
              <a:buNone/>
            </a:pPr>
            <a:r>
              <a:rPr lang="ko-KR" altLang="en-US" sz="1600" dirty="0"/>
              <a:t>❷ 설계에 필요한 조각들을 모아서 순서대로 놓고</a:t>
            </a:r>
            <a:r>
              <a:rPr lang="en-US" altLang="ko-KR" sz="1600" dirty="0"/>
              <a:t>, </a:t>
            </a:r>
            <a:r>
              <a:rPr lang="ko-KR" altLang="en-US" sz="1600" dirty="0"/>
              <a:t>배치해보고</a:t>
            </a:r>
            <a:r>
              <a:rPr lang="en-US" altLang="ko-KR" sz="1600" dirty="0"/>
              <a:t>, </a:t>
            </a:r>
            <a:r>
              <a:rPr lang="ko-KR" altLang="en-US" sz="1600" dirty="0"/>
              <a:t>쌓아서 조립하기</a:t>
            </a:r>
          </a:p>
          <a:p>
            <a:pPr marL="538163" lvl="1" indent="0">
              <a:buNone/>
            </a:pPr>
            <a:r>
              <a:rPr lang="ko-KR" altLang="en-US" sz="1600" dirty="0"/>
              <a:t>❸ 실제 개발 단계에서 발생할 수 있는 문제점을 미리 발견하고 대처하기</a:t>
            </a:r>
          </a:p>
          <a:p>
            <a:pPr marL="538163" lvl="1" indent="0">
              <a:buNone/>
            </a:pPr>
            <a:r>
              <a:rPr lang="ko-KR" altLang="en-US" sz="1600" dirty="0"/>
              <a:t>❹ 사용자 시나리오를 </a:t>
            </a:r>
            <a:r>
              <a:rPr lang="ko-KR" altLang="en-US" sz="1600" dirty="0" err="1"/>
              <a:t>시각화하면서</a:t>
            </a:r>
            <a:r>
              <a:rPr lang="ko-KR" altLang="en-US" sz="1600" dirty="0"/>
              <a:t> 평가하기</a:t>
            </a:r>
          </a:p>
          <a:p>
            <a:pPr marL="538163" lvl="1" indent="0">
              <a:buNone/>
            </a:pPr>
            <a:r>
              <a:rPr lang="ko-KR" altLang="en-US" sz="1600" dirty="0"/>
              <a:t>❺ 사용자 </a:t>
            </a:r>
            <a:r>
              <a:rPr lang="en-US" altLang="ko-KR" sz="1600" dirty="0"/>
              <a:t>Task</a:t>
            </a:r>
            <a:r>
              <a:rPr lang="ko-KR" altLang="en-US" sz="1600" dirty="0"/>
              <a:t>에 따른 세부적인 기능들 간의 흐름과 관계망을 파악하기</a:t>
            </a:r>
          </a:p>
          <a:p>
            <a:pPr marL="538163" lvl="1" indent="0">
              <a:buNone/>
            </a:pPr>
            <a:r>
              <a:rPr lang="ko-KR" altLang="en-US" sz="1600" dirty="0"/>
              <a:t>❻ 개발자와 사용자 간의 피드백을 받으면 스토리보드를 재정비하기</a:t>
            </a:r>
            <a:endParaRPr lang="en-US" altLang="ko-KR" sz="1600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57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14.1 </a:t>
            </a:r>
            <a:r>
              <a:rPr lang="ko-KR" altLang="en-US" dirty="0"/>
              <a:t>스토리보드 개념 알기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B79BCC-C4EC-DC42-D3DC-00944019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265237"/>
            <a:ext cx="53733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9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14.1 </a:t>
            </a:r>
            <a:r>
              <a:rPr lang="ko-KR" altLang="en-US" dirty="0"/>
              <a:t>스토리보드 개념 알기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656943"/>
          </a:xfrm>
        </p:spPr>
        <p:txBody>
          <a:bodyPr/>
          <a:lstStyle/>
          <a:p>
            <a:r>
              <a:rPr lang="ko-KR" altLang="en-US" dirty="0"/>
              <a:t>스토리보드의 유형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영화 및 애니메이션</a:t>
            </a:r>
            <a:endParaRPr lang="en-US" altLang="ko-KR" dirty="0"/>
          </a:p>
          <a:p>
            <a:pPr marL="801688" lvl="2" indent="-280988"/>
            <a:r>
              <a:rPr lang="ko-KR" altLang="en-US" dirty="0"/>
              <a:t>시각적인 표현이 매우 중요하여</a:t>
            </a:r>
            <a:r>
              <a:rPr lang="en-US" altLang="ko-KR" dirty="0"/>
              <a:t>, </a:t>
            </a:r>
            <a:r>
              <a:rPr lang="ko-KR" altLang="en-US" dirty="0"/>
              <a:t>주요 장면에 대한 이미지를 구상하고 이를 핵심적인 텍스트로 요약함</a:t>
            </a:r>
            <a:r>
              <a:rPr lang="en-US" altLang="ko-KR" dirty="0"/>
              <a:t>. </a:t>
            </a:r>
            <a:r>
              <a:rPr lang="ko-KR" altLang="en-US" dirty="0"/>
              <a:t>시간의 흐름에 따라 나열하는 형식임</a:t>
            </a:r>
            <a:endParaRPr lang="en-US" altLang="ko-KR" dirty="0"/>
          </a:p>
          <a:p>
            <a:pPr lvl="1"/>
            <a:r>
              <a:rPr lang="ko-KR" altLang="en-US" dirty="0"/>
              <a:t>애플리케이션</a:t>
            </a:r>
            <a:r>
              <a:rPr lang="en-US" altLang="ko-KR" dirty="0"/>
              <a:t>(</a:t>
            </a:r>
            <a:r>
              <a:rPr lang="ko-KR" altLang="en-US" dirty="0" err="1"/>
              <a:t>웹기획</a:t>
            </a:r>
            <a:r>
              <a:rPr lang="en-US" altLang="ko-KR" dirty="0"/>
              <a:t>)</a:t>
            </a:r>
          </a:p>
          <a:p>
            <a:pPr marL="900113" lvl="2" indent="-293688"/>
            <a:r>
              <a:rPr lang="ko-KR" altLang="en-US" dirty="0"/>
              <a:t>사이트 속 화면과 기능을 구축하는 개발자들이 보다 쉽고 간편하게 구현해낼 수 있게끔 사전에 미리 틀을 </a:t>
            </a:r>
            <a:r>
              <a:rPr lang="ko-KR" altLang="en-US" dirty="0" err="1"/>
              <a:t>잡아두는</a:t>
            </a:r>
            <a:r>
              <a:rPr lang="ko-KR" altLang="en-US" dirty="0"/>
              <a:t> 문서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985AC8-2E4E-59E8-7308-1976E426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99" y="1388044"/>
            <a:ext cx="7311855" cy="30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2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14.1 </a:t>
            </a:r>
            <a:r>
              <a:rPr lang="ko-KR" altLang="en-US" dirty="0"/>
              <a:t>스토리보드 개념 알기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656943"/>
          </a:xfrm>
        </p:spPr>
        <p:txBody>
          <a:bodyPr/>
          <a:lstStyle/>
          <a:p>
            <a:pPr lvl="1"/>
            <a:r>
              <a:rPr lang="ko-KR" altLang="en-US" dirty="0"/>
              <a:t>서비스 디자인</a:t>
            </a:r>
            <a:endParaRPr lang="en-US" altLang="ko-KR" dirty="0"/>
          </a:p>
          <a:p>
            <a:pPr marL="801688" lvl="2" indent="-280988"/>
            <a:r>
              <a:rPr lang="ko-KR" altLang="en-US" dirty="0"/>
              <a:t>서비스 디자인 프로토타이핑의 세 가지 목적인 이해와 분석</a:t>
            </a:r>
            <a:r>
              <a:rPr lang="en-US" altLang="ko-KR" dirty="0"/>
              <a:t>, </a:t>
            </a:r>
            <a:r>
              <a:rPr lang="ko-KR" altLang="en-US" dirty="0"/>
              <a:t>발상과 검토</a:t>
            </a:r>
            <a:r>
              <a:rPr lang="en-US" altLang="ko-KR" dirty="0"/>
              <a:t>, </a:t>
            </a:r>
            <a:r>
              <a:rPr lang="ko-KR" altLang="en-US" dirty="0"/>
              <a:t>제시와 평가를 모두 구현할 수 있는 도구이자</a:t>
            </a:r>
            <a:r>
              <a:rPr lang="en-US" altLang="ko-KR" dirty="0"/>
              <a:t>, </a:t>
            </a:r>
            <a:r>
              <a:rPr lang="ko-KR" altLang="en-US" dirty="0"/>
              <a:t>상대방과의 소통을 향상시킬 수 있는 도구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E53E88-7186-FFFC-6BE8-185EFAF3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17" y="1974610"/>
            <a:ext cx="5505423" cy="40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2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79A0-4969-7EC5-CABF-6782CD5F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스토리보드 개념 알기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54375-6ADA-5219-87D4-C5A5694C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656943"/>
          </a:xfrm>
        </p:spPr>
        <p:txBody>
          <a:bodyPr/>
          <a:lstStyle/>
          <a:p>
            <a:pPr lvl="1"/>
            <a:r>
              <a:rPr lang="ko-KR" altLang="en-US" dirty="0"/>
              <a:t>스토리보드 활용하기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106F34-CD6E-028C-36A4-10954241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60" y="1376940"/>
            <a:ext cx="7747112" cy="40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71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725</Words>
  <Application>Microsoft Office PowerPoint</Application>
  <PresentationFormat>화면 슬라이드 쇼(4:3)</PresentationFormat>
  <Paragraphs>100</Paragraphs>
  <Slides>34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HelveticaNeue-Roman</vt:lpstr>
      <vt:lpstr>YDVYGOStd13</vt:lpstr>
      <vt:lpstr>YDVYMjOStd12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목 차</vt:lpstr>
      <vt:lpstr>개 요</vt:lpstr>
      <vt:lpstr>14.1 스토리보드 개념 알기</vt:lpstr>
      <vt:lpstr>14.1 스토리보드 개념 알기</vt:lpstr>
      <vt:lpstr>14.1 스토리보드 개념 알기</vt:lpstr>
      <vt:lpstr>14.1 스토리보드 개념 알기</vt:lpstr>
      <vt:lpstr>14. 스토리보드 개념 알기</vt:lpstr>
      <vt:lpstr>14. 스토리보드 개념 알기</vt:lpstr>
      <vt:lpstr>14. 스토리보드 개념 알기</vt:lpstr>
      <vt:lpstr>14.2 와이어프레임 개념 알기</vt:lpstr>
      <vt:lpstr>14.2 와이어프레임 개념 알기</vt:lpstr>
      <vt:lpstr>14.2 와이어프레임 개념 알기</vt:lpstr>
      <vt:lpstr>14.2 와이어프레임 개념 알기</vt:lpstr>
      <vt:lpstr>14.2 와이어프레임 개념 알기</vt:lpstr>
      <vt:lpstr>14.2 와이어프레임 개념 알기</vt:lpstr>
      <vt:lpstr>14.3 와이어프레임 실습하기</vt:lpstr>
      <vt:lpstr>14.3 와이어프레임 실습하기</vt:lpstr>
      <vt:lpstr>14.3 와이어프레임 실습하기</vt:lpstr>
      <vt:lpstr>14.3 와이어프레임 실습하기</vt:lpstr>
      <vt:lpstr>14.3 와이어프레임 실습하기</vt:lpstr>
      <vt:lpstr>14.3 와이어프레임 실습하기</vt:lpstr>
      <vt:lpstr>14.3 와이어프레임 실습하기</vt:lpstr>
      <vt:lpstr>14.3 와이어프레임 실습하기</vt:lpstr>
      <vt:lpstr>14.3 와이어프레임 실습하기</vt:lpstr>
      <vt:lpstr>14.3 와이어프레임 실습하기</vt:lpstr>
      <vt:lpstr>14.3 와이어프레임 실습하기</vt:lpstr>
      <vt:lpstr>실습문제</vt:lpstr>
      <vt:lpstr>실습문제</vt:lpstr>
      <vt:lpstr>실습문제</vt:lpstr>
      <vt:lpstr>실습문제</vt:lpstr>
      <vt:lpstr>실습문제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김경민</cp:lastModifiedBy>
  <cp:revision>45</cp:revision>
  <dcterms:modified xsi:type="dcterms:W3CDTF">2024-03-27T12:26:06Z</dcterms:modified>
</cp:coreProperties>
</file>